
<file path=[Content_Types].xml><?xml version="1.0" encoding="utf-8"?>
<Types xmlns="http://schemas.openxmlformats.org/package/2006/content-types">
  <Default Extension="png" ContentType="image/png"/>
  <Default Extension="tmp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ppt/tags/tag8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11.xml" ContentType="application/vnd.openxmlformats-officedocument.presentationml.notesSlide+xml"/>
  <Override PartName="/ppt/tags/tag2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8" r:id="rId2"/>
    <p:sldId id="259" r:id="rId3"/>
    <p:sldId id="281" r:id="rId4"/>
    <p:sldId id="306" r:id="rId5"/>
    <p:sldId id="262" r:id="rId6"/>
    <p:sldId id="307" r:id="rId7"/>
    <p:sldId id="308" r:id="rId8"/>
    <p:sldId id="309" r:id="rId9"/>
    <p:sldId id="310" r:id="rId10"/>
    <p:sldId id="311" r:id="rId11"/>
    <p:sldId id="312" r:id="rId12"/>
    <p:sldId id="313" r:id="rId13"/>
    <p:sldId id="302" r:id="rId14"/>
    <p:sldId id="314" r:id="rId15"/>
    <p:sldId id="277" r:id="rId16"/>
    <p:sldId id="27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73EE"/>
    <a:srgbClr val="EAEFF7"/>
    <a:srgbClr val="D2DEEF"/>
    <a:srgbClr val="1F4E79"/>
    <a:srgbClr val="E3C9F7"/>
    <a:srgbClr val="6E0876"/>
    <a:srgbClr val="731AB6"/>
    <a:srgbClr val="740A47"/>
    <a:srgbClr val="720C4E"/>
    <a:srgbClr val="700E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3" autoAdjust="0"/>
    <p:restoredTop sz="77608" autoAdjust="0"/>
  </p:normalViewPr>
  <p:slideViewPr>
    <p:cSldViewPr snapToGrid="0" showGuides="1">
      <p:cViewPr varScale="1">
        <p:scale>
          <a:sx n="73" d="100"/>
          <a:sy n="73" d="100"/>
        </p:scale>
        <p:origin x="1032" y="72"/>
      </p:cViewPr>
      <p:guideLst>
        <p:guide orient="horz" pos="2137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4" Type="http://schemas.openxmlformats.org/officeDocument/2006/relationships/image" Target="../media/image11.wmf"/></Relationships>
</file>

<file path=ppt/media/image1.png>
</file>

<file path=ppt/media/image10.wmf>
</file>

<file path=ppt/media/image11.wmf>
</file>

<file path=ppt/media/image2.png>
</file>

<file path=ppt/media/image3.png>
</file>

<file path=ppt/media/image4.png>
</file>

<file path=ppt/media/image5.png>
</file>

<file path=ppt/media/image6.png>
</file>

<file path=ppt/media/image7.tmp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1143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0131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386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174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9466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307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129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717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0457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1014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5172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5723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7.xml"/><Relationship Id="rId13" Type="http://schemas.openxmlformats.org/officeDocument/2006/relationships/tags" Target="../tags/tag22.xml"/><Relationship Id="rId3" Type="http://schemas.openxmlformats.org/officeDocument/2006/relationships/tags" Target="../tags/tag12.xml"/><Relationship Id="rId7" Type="http://schemas.openxmlformats.org/officeDocument/2006/relationships/tags" Target="../tags/tag16.xml"/><Relationship Id="rId12" Type="http://schemas.openxmlformats.org/officeDocument/2006/relationships/tags" Target="../tags/tag21.xml"/><Relationship Id="rId2" Type="http://schemas.openxmlformats.org/officeDocument/2006/relationships/tags" Target="../tags/tag11.xml"/><Relationship Id="rId16" Type="http://schemas.openxmlformats.org/officeDocument/2006/relationships/image" Target="../media/image7.tmp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11" Type="http://schemas.openxmlformats.org/officeDocument/2006/relationships/tags" Target="../tags/tag20.xml"/><Relationship Id="rId5" Type="http://schemas.openxmlformats.org/officeDocument/2006/relationships/tags" Target="../tags/tag14.xml"/><Relationship Id="rId15" Type="http://schemas.openxmlformats.org/officeDocument/2006/relationships/notesSlide" Target="../notesSlides/notesSlide11.xml"/><Relationship Id="rId10" Type="http://schemas.openxmlformats.org/officeDocument/2006/relationships/tags" Target="../tags/tag19.xml"/><Relationship Id="rId4" Type="http://schemas.openxmlformats.org/officeDocument/2006/relationships/tags" Target="../tags/tag13.xml"/><Relationship Id="rId9" Type="http://schemas.openxmlformats.org/officeDocument/2006/relationships/tags" Target="../tags/tag18.xml"/><Relationship Id="rId14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wmf"/><Relationship Id="rId2" Type="http://schemas.openxmlformats.org/officeDocument/2006/relationships/tags" Target="../tags/tag23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11.wmf"/><Relationship Id="rId5" Type="http://schemas.openxmlformats.org/officeDocument/2006/relationships/image" Target="../media/image8.w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10.w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7"/>
          <p:cNvSpPr txBox="1"/>
          <p:nvPr/>
        </p:nvSpPr>
        <p:spPr>
          <a:xfrm>
            <a:off x="1862086" y="3434063"/>
            <a:ext cx="3051417" cy="749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defTabSz="1217930" fontAlgn="auto">
              <a:buClrTx/>
              <a:buSzTx/>
              <a:buFont typeface="Arial" panose="020B0604020202020204" pitchFamily="34" charset="0"/>
              <a:defRPr/>
            </a:pP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第</a:t>
            </a:r>
            <a:r>
              <a:rPr kumimoji="0" lang="en-US" altLang="zh-CN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1</a:t>
            </a:r>
            <a:r>
              <a:rPr kumimoji="0" lang="zh-CN" altLang="en-US" sz="4265" kern="1200" cap="none" spc="0" normalizeH="0" baseline="0" noProof="1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章  概论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2576451" y="1645590"/>
            <a:ext cx="1622688" cy="1622688"/>
            <a:chOff x="882649" y="2219325"/>
            <a:chExt cx="2070101" cy="2070101"/>
          </a:xfrm>
        </p:grpSpPr>
        <p:sp>
          <p:nvSpPr>
            <p:cNvPr id="21" name="椭圆 20"/>
            <p:cNvSpPr/>
            <p:nvPr/>
          </p:nvSpPr>
          <p:spPr>
            <a:xfrm>
              <a:off x="1019174" y="2355850"/>
              <a:ext cx="1797050" cy="1797050"/>
            </a:xfrm>
            <a:prstGeom prst="ellipse">
              <a:avLst/>
            </a:prstGeom>
            <a:noFill/>
            <a:ln>
              <a:solidFill>
                <a:srgbClr val="0F73E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>
                  <a:solidFill>
                    <a:schemeClr val="accent5">
                      <a:lumMod val="50000"/>
                    </a:schemeClr>
                  </a:solidFill>
                  <a:effectLst/>
                  <a:latin typeface="+mj-lt"/>
                  <a:ea typeface="微软雅黑 Light" panose="020B0502040204020203" pitchFamily="34" charset="-122"/>
                  <a:cs typeface="+mn-ea"/>
                  <a:sym typeface="+mn-lt"/>
                </a:rPr>
                <a:t>01</a:t>
              </a:r>
              <a:endParaRPr lang="en-US" sz="4000" b="1" dirty="0">
                <a:solidFill>
                  <a:schemeClr val="accent5">
                    <a:lumMod val="50000"/>
                  </a:schemeClr>
                </a:solidFill>
                <a:effectLst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22" name="空心弧 21"/>
            <p:cNvSpPr/>
            <p:nvPr/>
          </p:nvSpPr>
          <p:spPr>
            <a:xfrm rot="7613872">
              <a:off x="882649" y="2219325"/>
              <a:ext cx="2070101" cy="2070101"/>
            </a:xfrm>
            <a:prstGeom prst="blockArc">
              <a:avLst>
                <a:gd name="adj1" fmla="val 10800000"/>
                <a:gd name="adj2" fmla="val 3959450"/>
                <a:gd name="adj3" fmla="val 6684"/>
              </a:avLst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562189" y="1170848"/>
            <a:ext cx="4963698" cy="617070"/>
            <a:chOff x="5493750" y="892151"/>
            <a:chExt cx="4963698" cy="617070"/>
          </a:xfrm>
        </p:grpSpPr>
        <p:sp>
          <p:nvSpPr>
            <p:cNvPr id="23" name="矩形: 圆角 22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2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37" name="矩形: 圆角 36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1.1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什么是信息隐藏</a:t>
              </a: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562189" y="2036857"/>
            <a:ext cx="4963698" cy="617070"/>
            <a:chOff x="5493750" y="892151"/>
            <a:chExt cx="4963698" cy="617070"/>
          </a:xfrm>
        </p:grpSpPr>
        <p:sp>
          <p:nvSpPr>
            <p:cNvPr id="68" name="矩形: 圆角 67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69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0" name="矩形: 圆角 69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1.2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信息隐藏的历史回顾</a:t>
              </a: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5562189" y="2902866"/>
            <a:ext cx="4963698" cy="617070"/>
            <a:chOff x="5493750" y="892151"/>
            <a:chExt cx="4963698" cy="617070"/>
          </a:xfrm>
        </p:grpSpPr>
        <p:sp>
          <p:nvSpPr>
            <p:cNvPr id="72" name="矩形: 圆角 71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3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4" name="矩形: 圆角 73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1.3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发展现状和分类</a:t>
              </a: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5562189" y="3768875"/>
            <a:ext cx="4963698" cy="617070"/>
            <a:chOff x="5493750" y="892151"/>
            <a:chExt cx="4963698" cy="617070"/>
          </a:xfrm>
        </p:grpSpPr>
        <p:sp>
          <p:nvSpPr>
            <p:cNvPr id="76" name="矩形: 圆角 75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77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78" name="矩形: 圆角 77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1.4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信息隐藏算法性能指标</a:t>
              </a: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5562189" y="4634884"/>
            <a:ext cx="4963698" cy="617070"/>
            <a:chOff x="5493750" y="892151"/>
            <a:chExt cx="4963698" cy="617070"/>
          </a:xfrm>
        </p:grpSpPr>
        <p:sp>
          <p:nvSpPr>
            <p:cNvPr id="80" name="矩形: 圆角 79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81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82" name="矩形: 圆角 81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1.5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可视密码学与信息分存</a:t>
              </a: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5562189" y="5500893"/>
            <a:ext cx="4963698" cy="617070"/>
            <a:chOff x="5493750" y="892151"/>
            <a:chExt cx="4963698" cy="617070"/>
          </a:xfrm>
        </p:grpSpPr>
        <p:sp>
          <p:nvSpPr>
            <p:cNvPr id="84" name="矩形: 圆角 83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85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86" name="矩形: 圆角 85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1.6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叠像术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文本框 168"/>
          <p:cNvSpPr txBox="1"/>
          <p:nvPr/>
        </p:nvSpPr>
        <p:spPr>
          <a:xfrm>
            <a:off x="2728732" y="1012604"/>
            <a:ext cx="6734536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数字水印在数字产品版权保护方面的应用</a:t>
            </a:r>
            <a:endParaRPr lang="en-US" altLang="zh-CN" sz="2800" b="1" dirty="0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grpSp>
        <p:nvGrpSpPr>
          <p:cNvPr id="170" name="组合 169"/>
          <p:cNvGrpSpPr/>
          <p:nvPr/>
        </p:nvGrpSpPr>
        <p:grpSpPr>
          <a:xfrm>
            <a:off x="862412" y="1916651"/>
            <a:ext cx="5370988" cy="791052"/>
            <a:chOff x="824072" y="1564267"/>
            <a:chExt cx="5370988" cy="791052"/>
          </a:xfrm>
        </p:grpSpPr>
        <p:sp>
          <p:nvSpPr>
            <p:cNvPr id="173" name="矩形: 圆角 172"/>
            <p:cNvSpPr/>
            <p:nvPr/>
          </p:nvSpPr>
          <p:spPr>
            <a:xfrm>
              <a:off x="824072" y="1740416"/>
              <a:ext cx="5370988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矩形 173"/>
            <p:cNvSpPr/>
            <p:nvPr/>
          </p:nvSpPr>
          <p:spPr>
            <a:xfrm>
              <a:off x="1701522" y="1828091"/>
              <a:ext cx="4094480" cy="4781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用于版权保护的数字水印</a:t>
              </a:r>
            </a:p>
          </p:txBody>
        </p:sp>
        <p:pic>
          <p:nvPicPr>
            <p:cNvPr id="175" name="图片 174"/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sp>
        <p:nvSpPr>
          <p:cNvPr id="176" name="文本框 175"/>
          <p:cNvSpPr txBox="1"/>
          <p:nvPr/>
        </p:nvSpPr>
        <p:spPr>
          <a:xfrm>
            <a:off x="802776" y="2883312"/>
            <a:ext cx="10359562" cy="235077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30000"/>
              </a:lnSpc>
              <a:spcAft>
                <a:spcPts val="1500"/>
              </a:spcAft>
              <a:buFont typeface="Wingdings" panose="05000000000000000000" pitchFamily="2" charset="2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将版权所有者的信息作为数字水印，嵌入在要保护的数字多媒体作品中，从而防止其他团体对该作品宣称拥有版权。</a:t>
            </a:r>
          </a:p>
          <a:p>
            <a:pPr marL="342900" indent="-342900">
              <a:lnSpc>
                <a:spcPct val="130000"/>
              </a:lnSpc>
              <a:spcAft>
                <a:spcPts val="1500"/>
              </a:spcAft>
              <a:buFont typeface="Wingdings" panose="05000000000000000000" pitchFamily="2" charset="2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具有不可察觉性、稳健性、唯一性等要求。</a:t>
            </a:r>
          </a:p>
          <a:p>
            <a:pPr marL="342900" indent="-342900">
              <a:lnSpc>
                <a:spcPct val="130000"/>
              </a:lnSpc>
              <a:spcAft>
                <a:spcPts val="1500"/>
              </a:spcAft>
              <a:buFont typeface="Wingdings" panose="05000000000000000000" pitchFamily="2" charset="2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抵抗一些正常的数据处理和恶意的攻击。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/>
      <p:bldP spid="17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组合 169"/>
          <p:cNvGrpSpPr/>
          <p:nvPr/>
        </p:nvGrpSpPr>
        <p:grpSpPr>
          <a:xfrm>
            <a:off x="862412" y="912377"/>
            <a:ext cx="5370988" cy="791052"/>
            <a:chOff x="824072" y="1564267"/>
            <a:chExt cx="5370988" cy="791052"/>
          </a:xfrm>
        </p:grpSpPr>
        <p:sp>
          <p:nvSpPr>
            <p:cNvPr id="173" name="矩形: 圆角 172"/>
            <p:cNvSpPr/>
            <p:nvPr/>
          </p:nvSpPr>
          <p:spPr>
            <a:xfrm>
              <a:off x="824072" y="1740416"/>
              <a:ext cx="5370988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矩形 173"/>
            <p:cNvSpPr/>
            <p:nvPr/>
          </p:nvSpPr>
          <p:spPr>
            <a:xfrm>
              <a:off x="1701522" y="1828091"/>
              <a:ext cx="4094480" cy="4781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用于盗版跟踪的数字指纹</a:t>
              </a:r>
            </a:p>
          </p:txBody>
        </p:sp>
        <p:pic>
          <p:nvPicPr>
            <p:cNvPr id="175" name="图片 174"/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sp>
        <p:nvSpPr>
          <p:cNvPr id="176" name="文本框 175"/>
          <p:cNvSpPr txBox="1"/>
          <p:nvPr/>
        </p:nvSpPr>
        <p:spPr>
          <a:xfrm>
            <a:off x="862412" y="1890633"/>
            <a:ext cx="10150145" cy="379116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30000"/>
              </a:lnSpc>
              <a:spcAft>
                <a:spcPts val="1500"/>
              </a:spcAft>
              <a:buFont typeface="Wingdings" panose="05000000000000000000" pitchFamily="2" charset="2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数字指纹与数字水印的区别：数字水印代表的是产品的作者信息，而数字指纹主要含有的是产品购买者的信息。</a:t>
            </a:r>
          </a:p>
          <a:p>
            <a:pPr marL="342900" indent="-342900">
              <a:lnSpc>
                <a:spcPct val="130000"/>
              </a:lnSpc>
              <a:spcAft>
                <a:spcPts val="1500"/>
              </a:spcAft>
              <a:buFont typeface="Wingdings" panose="05000000000000000000" pitchFamily="2" charset="2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同一个产品被多个用户买去，在每一个用户买到的复件中，都预先被嵌入了包含购买者信息的数字指纹，该数字指纹对于跟踪和监控产品在市场上的非法复制是非常有用的。</a:t>
            </a:r>
          </a:p>
          <a:p>
            <a:pPr marL="342900" indent="-342900">
              <a:lnSpc>
                <a:spcPct val="130000"/>
              </a:lnSpc>
              <a:spcAft>
                <a:spcPts val="1500"/>
              </a:spcAft>
              <a:buFont typeface="Wingdings" panose="05000000000000000000" pitchFamily="2" charset="2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数字指纹除了应具有数字水印所普遍具有的特性之外，还应该能够抵抗共谋攻击。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组合 169"/>
          <p:cNvGrpSpPr/>
          <p:nvPr/>
        </p:nvGrpSpPr>
        <p:grpSpPr>
          <a:xfrm>
            <a:off x="862412" y="1488846"/>
            <a:ext cx="5370988" cy="791052"/>
            <a:chOff x="824072" y="1564267"/>
            <a:chExt cx="5370988" cy="791052"/>
          </a:xfrm>
        </p:grpSpPr>
        <p:sp>
          <p:nvSpPr>
            <p:cNvPr id="173" name="矩形: 圆角 172"/>
            <p:cNvSpPr/>
            <p:nvPr/>
          </p:nvSpPr>
          <p:spPr>
            <a:xfrm>
              <a:off x="824072" y="1740416"/>
              <a:ext cx="5370988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矩形 173"/>
            <p:cNvSpPr/>
            <p:nvPr/>
          </p:nvSpPr>
          <p:spPr>
            <a:xfrm>
              <a:off x="1701522" y="1828091"/>
              <a:ext cx="4094480" cy="4781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用于复制保护的数字水印</a:t>
              </a:r>
            </a:p>
          </p:txBody>
        </p:sp>
        <p:pic>
          <p:nvPicPr>
            <p:cNvPr id="175" name="图片 174"/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sp>
        <p:nvSpPr>
          <p:cNvPr id="176" name="文本框 175"/>
          <p:cNvSpPr txBox="1"/>
          <p:nvPr/>
        </p:nvSpPr>
        <p:spPr>
          <a:xfrm>
            <a:off x="862413" y="2626128"/>
            <a:ext cx="9951362" cy="21584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30000"/>
              </a:lnSpc>
              <a:spcAft>
                <a:spcPts val="1500"/>
              </a:spcAft>
              <a:buFont typeface="Wingdings" panose="05000000000000000000" pitchFamily="2" charset="2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我们希望数字水印最终能够达到这样一个目的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: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对于嵌入了数字水印的产品，经正常授权的用户可以无障碍地使用，而对于非授权的用户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(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或非法复制、盗版的产品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)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，该产品则无法正常使用。</a:t>
            </a:r>
          </a:p>
          <a:p>
            <a:pPr marL="342900" indent="-342900">
              <a:lnSpc>
                <a:spcPct val="130000"/>
              </a:lnSpc>
              <a:spcAft>
                <a:spcPts val="1500"/>
              </a:spcAft>
              <a:buFont typeface="Wingdings" panose="05000000000000000000" pitchFamily="2" charset="2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在某些应用中，复制保护是可以实现的。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4715903" y="664139"/>
            <a:ext cx="2743221" cy="1109044"/>
            <a:chOff x="3279913" y="488294"/>
            <a:chExt cx="2743221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2743221" cy="687881"/>
              <a:chOff x="3279913" y="909457"/>
              <a:chExt cx="2743221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2743221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1005403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ea typeface="思源黑体 CN Heavy" panose="020B0A00000000000000" pitchFamily="34" charset="-122"/>
                    <a:sym typeface="+mn-ea"/>
                  </a:rPr>
                  <a:t>总结</a:t>
                </a: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68" name="组合 167"/>
          <p:cNvGrpSpPr/>
          <p:nvPr/>
        </p:nvGrpSpPr>
        <p:grpSpPr>
          <a:xfrm>
            <a:off x="1715441" y="2273839"/>
            <a:ext cx="9187591" cy="3112879"/>
            <a:chOff x="1962783" y="3317604"/>
            <a:chExt cx="9187591" cy="3112879"/>
          </a:xfrm>
        </p:grpSpPr>
        <p:sp>
          <p:nvSpPr>
            <p:cNvPr id="169" name="矩形: 圆角 168"/>
            <p:cNvSpPr/>
            <p:nvPr/>
          </p:nvSpPr>
          <p:spPr>
            <a:xfrm>
              <a:off x="1962783" y="3317604"/>
              <a:ext cx="8979064" cy="3112879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2390433" y="3473531"/>
              <a:ext cx="8759941" cy="27199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base">
                <a:lnSpc>
                  <a:spcPct val="120000"/>
                </a:lnSpc>
                <a:spcAft>
                  <a:spcPct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zh-CN" altLang="en-US" sz="2400" dirty="0"/>
                <a:t>信息隐藏技术的最重要的两个分支是数字水印、隐写术。</a:t>
              </a:r>
            </a:p>
            <a:p>
              <a:pPr marL="342900" indent="-342900" fontAlgn="base">
                <a:lnSpc>
                  <a:spcPct val="120000"/>
                </a:lnSpc>
                <a:spcAft>
                  <a:spcPct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zh-CN" altLang="en-US" sz="2400" dirty="0"/>
                <a:t>数字水印主要用于版权保护。</a:t>
              </a:r>
            </a:p>
            <a:p>
              <a:pPr marL="342900" indent="-342900" fontAlgn="base">
                <a:lnSpc>
                  <a:spcPct val="120000"/>
                </a:lnSpc>
                <a:spcAft>
                  <a:spcPct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zh-CN" altLang="en-US" sz="2400" dirty="0"/>
                <a:t>隐写术主要用于保密通信。</a:t>
              </a:r>
            </a:p>
            <a:p>
              <a:pPr marL="342900" indent="-342900" fontAlgn="base">
                <a:lnSpc>
                  <a:spcPct val="120000"/>
                </a:lnSpc>
                <a:spcAft>
                  <a:spcPct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zh-CN" altLang="en-US" sz="2400" dirty="0"/>
                <a:t>数字水印嵌入载体中的信息与载体有关。</a:t>
              </a:r>
            </a:p>
            <a:p>
              <a:pPr marL="342900" indent="-342900" fontAlgn="base">
                <a:lnSpc>
                  <a:spcPct val="120000"/>
                </a:lnSpc>
                <a:spcAft>
                  <a:spcPct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zh-CN" altLang="en-US" sz="2400" dirty="0"/>
                <a:t>隐写术则嵌入与载体无关的秘密信息。</a:t>
              </a:r>
            </a:p>
            <a:p>
              <a:pPr marL="342900" indent="-342900" fontAlgn="base">
                <a:lnSpc>
                  <a:spcPct val="120000"/>
                </a:lnSpc>
                <a:spcAft>
                  <a:spcPct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zh-CN" altLang="en-US" sz="2400" dirty="0"/>
                <a:t>基于隐写术的保密通信掩盖的是通信存在的事实。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800" dirty="0" smtClean="0">
                <a:latin typeface="+mn-ea"/>
              </a:rPr>
              <a:t>（ ）是</a:t>
            </a:r>
            <a:r>
              <a:rPr lang="zh-CN" altLang="en-US" sz="2800" dirty="0">
                <a:latin typeface="+mn-ea"/>
              </a:rPr>
              <a:t>嵌入在数字作品中的一个版权信息，它可以给出作品的作者、所有者、发行者以及授权使用者等版权信息。</a:t>
            </a:r>
            <a:endParaRPr lang="zh-CN" altLang="en-US" sz="2800" dirty="0">
              <a:latin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2438400" y="27860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 smtClean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数字指纹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2438400" y="36433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400" dirty="0">
                <a:latin typeface="+mn-ea"/>
              </a:rPr>
              <a:t>数字水印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椭圆 7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571625" y="285035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椭圆 8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571625" y="3707606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7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grpSp>
        <p:nvGrpSpPr>
          <p:cNvPr id="17" name="组合 16"/>
          <p:cNvGrpSpPr/>
          <p:nvPr>
            <p:custDataLst>
              <p:tags r:id="rId8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13" name="TitleBackground"/>
            <p:cNvSpPr/>
            <p:nvPr>
              <p:custDataLst>
                <p:tags r:id="rId10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2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  <a:endParaRPr lang="zh-CN" altLang="en-US" sz="26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3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/>
          </p:cNvPicPr>
          <p:nvPr>
            <p:custDataLst>
              <p:tags r:id="rId9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43668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781509" y="1699717"/>
            <a:ext cx="10285730" cy="169277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 fontAlgn="auto"/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+mn-ea"/>
                <a:cs typeface="黑体" panose="02010609060101010101" charset="-122"/>
              </a:rPr>
              <a:t>一级标题：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+mn-ea"/>
              <a:cs typeface="黑体" panose="02010609060101010101" charset="-122"/>
            </a:endParaRPr>
          </a:p>
          <a:p>
            <a:pPr indent="266700" fontAlgn="auto"/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黑体" panose="02010609060101010101" charset="-122"/>
              </a:rPr>
              <a:t>  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黑体" panose="02010609060101010101" charset="-122"/>
            </a:endParaRPr>
          </a:p>
          <a:p>
            <a:pPr indent="266700" fontAlgn="auto"/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黑体" panose="02010609060101010101" charset="-122"/>
            </a:endParaRPr>
          </a:p>
          <a:p>
            <a:pPr indent="266700" fontAlgn="auto"/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+mn-ea"/>
                <a:cs typeface="黑体" panose="02010609060101010101" charset="-122"/>
              </a:rPr>
              <a:t>二级标题：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+mn-ea"/>
              <a:cs typeface="黑体" panose="02010609060101010101" charset="-122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1046031" y="4865172"/>
          <a:ext cx="301625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6" name="包装程序外壳对象" showAsIcon="1" r:id="rId4" imgW="3000375" imgH="523875" progId="Package">
                  <p:embed/>
                </p:oleObj>
              </mc:Choice>
              <mc:Fallback>
                <p:oleObj name="包装程序外壳对象" showAsIcon="1" r:id="rId4" imgW="3000375" imgH="523875" progId="Package">
                  <p:embed/>
                  <p:pic>
                    <p:nvPicPr>
                      <p:cNvPr id="0" name="图片 216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46031" y="4865172"/>
                        <a:ext cx="3016250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组合 6"/>
          <p:cNvGrpSpPr/>
          <p:nvPr/>
        </p:nvGrpSpPr>
        <p:grpSpPr>
          <a:xfrm>
            <a:off x="2778211" y="1145195"/>
            <a:ext cx="6635578" cy="1109044"/>
            <a:chOff x="3279913" y="488294"/>
            <a:chExt cx="6635578" cy="1109044"/>
          </a:xfrm>
        </p:grpSpPr>
        <p:grpSp>
          <p:nvGrpSpPr>
            <p:cNvPr id="8" name="组合 7"/>
            <p:cNvGrpSpPr/>
            <p:nvPr/>
          </p:nvGrpSpPr>
          <p:grpSpPr>
            <a:xfrm>
              <a:off x="3279913" y="909457"/>
              <a:ext cx="6635578" cy="687881"/>
              <a:chOff x="3279913" y="909457"/>
              <a:chExt cx="6635578" cy="687881"/>
            </a:xfrm>
          </p:grpSpPr>
          <p:sp>
            <p:nvSpPr>
              <p:cNvPr id="163" name="矩形: 圆角 162"/>
              <p:cNvSpPr/>
              <p:nvPr/>
            </p:nvSpPr>
            <p:spPr>
              <a:xfrm>
                <a:off x="3279913" y="909457"/>
                <a:ext cx="6635578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4648956" y="1032190"/>
                <a:ext cx="5059680" cy="53403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marR="0" lvl="0" indent="0" algn="l" defTabSz="914400" rtl="0" eaLnBrk="1" fontAlgn="base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ClrTx/>
                  <a:buSzTx/>
                  <a:buFont typeface="Wingdings" panose="05000000000000000000" charset="0"/>
                  <a:buNone/>
                  <a:defRPr/>
                </a:pPr>
                <a:r>
                  <a:rPr lang="zh-CN" altLang="en-US" sz="320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信息安全斗争的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rgbClr val="FFFF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技术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和</a:t>
                </a:r>
                <a:r>
                  <a:rPr lang="zh-CN" altLang="en-US" sz="3200" noProof="0" dirty="0">
                    <a:ln>
                      <a:noFill/>
                    </a:ln>
                    <a:solidFill>
                      <a:srgbClr val="FFFF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艺术</a:t>
                </a:r>
              </a:p>
            </p:txBody>
          </p:sp>
        </p:grpSp>
        <p:grpSp>
          <p:nvGrpSpPr>
            <p:cNvPr id="9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0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65" name="组合 164"/>
          <p:cNvGrpSpPr/>
          <p:nvPr/>
        </p:nvGrpSpPr>
        <p:grpSpPr>
          <a:xfrm>
            <a:off x="2800789" y="2568153"/>
            <a:ext cx="6170150" cy="840284"/>
            <a:chOff x="3135993" y="1051060"/>
            <a:chExt cx="6170150" cy="840284"/>
          </a:xfrm>
        </p:grpSpPr>
        <p:sp>
          <p:nvSpPr>
            <p:cNvPr id="166" name="矩形: 圆角 165"/>
            <p:cNvSpPr/>
            <p:nvPr/>
          </p:nvSpPr>
          <p:spPr>
            <a:xfrm>
              <a:off x="3839426" y="1280937"/>
              <a:ext cx="54667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3972879" y="1333399"/>
              <a:ext cx="521168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信息隐藏技术和密码技术的区别</a:t>
              </a:r>
            </a:p>
          </p:txBody>
        </p:sp>
        <p:sp>
          <p:nvSpPr>
            <p:cNvPr id="168" name="矩形 167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5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69" name="直接连接符 168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0" name="矩形 169"/>
          <p:cNvSpPr/>
          <p:nvPr/>
        </p:nvSpPr>
        <p:spPr>
          <a:xfrm>
            <a:off x="9636839" y="1686190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思源黑体 CN Heavy</a:t>
            </a:r>
          </a:p>
        </p:txBody>
      </p:sp>
      <p:sp>
        <p:nvSpPr>
          <p:cNvPr id="171" name="矩形 170"/>
          <p:cNvSpPr/>
          <p:nvPr/>
        </p:nvSpPr>
        <p:spPr>
          <a:xfrm>
            <a:off x="9231435" y="2927436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思源黑体 CN Heavy</a:t>
            </a:r>
          </a:p>
        </p:txBody>
      </p:sp>
      <p:graphicFrame>
        <p:nvGraphicFramePr>
          <p:cNvPr id="172" name="对象 171"/>
          <p:cNvGraphicFramePr>
            <a:graphicFrameLocks noChangeAspect="1"/>
          </p:cNvGraphicFramePr>
          <p:nvPr/>
        </p:nvGraphicFramePr>
        <p:xfrm>
          <a:off x="3972557" y="4856858"/>
          <a:ext cx="2347913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" name="包装程序外壳对象" showAsIcon="1" r:id="rId6" imgW="2333625" imgH="523875" progId="Package">
                  <p:embed/>
                </p:oleObj>
              </mc:Choice>
              <mc:Fallback>
                <p:oleObj name="包装程序外壳对象" showAsIcon="1" r:id="rId6" imgW="2333625" imgH="523875" progId="Package">
                  <p:embed/>
                  <p:pic>
                    <p:nvPicPr>
                      <p:cNvPr id="0" name="图片 216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972557" y="4856858"/>
                        <a:ext cx="2347913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3" name="对象 172"/>
          <p:cNvGraphicFramePr>
            <a:graphicFrameLocks noChangeAspect="1"/>
          </p:cNvGraphicFramePr>
          <p:nvPr/>
        </p:nvGraphicFramePr>
        <p:xfrm>
          <a:off x="6320470" y="4891583"/>
          <a:ext cx="2528888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8" name="包装程序外壳对象" showAsIcon="1" r:id="rId8" imgW="2514600" imgH="523875" progId="Package">
                  <p:embed/>
                </p:oleObj>
              </mc:Choice>
              <mc:Fallback>
                <p:oleObj name="包装程序外壳对象" showAsIcon="1" r:id="rId8" imgW="2514600" imgH="523875" progId="Package">
                  <p:embed/>
                  <p:pic>
                    <p:nvPicPr>
                      <p:cNvPr id="0" name="图片 216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320470" y="4891583"/>
                        <a:ext cx="2528888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" name="对象 173"/>
          <p:cNvGraphicFramePr>
            <a:graphicFrameLocks noChangeAspect="1"/>
          </p:cNvGraphicFramePr>
          <p:nvPr/>
        </p:nvGraphicFramePr>
        <p:xfrm>
          <a:off x="9082801" y="4891583"/>
          <a:ext cx="554038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9" name="包装程序外壳对象" showAsIcon="1" r:id="rId10" imgW="542925" imgH="523875" progId="Package">
                  <p:embed/>
                </p:oleObj>
              </mc:Choice>
              <mc:Fallback>
                <p:oleObj name="包装程序外壳对象" showAsIcon="1" r:id="rId10" imgW="542925" imgH="523875" progId="Package">
                  <p:embed/>
                  <p:pic>
                    <p:nvPicPr>
                      <p:cNvPr id="0" name="图片 216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082801" y="4891583"/>
                        <a:ext cx="554038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/>
          <p:cNvSpPr/>
          <p:nvPr/>
        </p:nvSpPr>
        <p:spPr>
          <a:xfrm>
            <a:off x="1046031" y="3864790"/>
            <a:ext cx="16466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数字   英文</a:t>
            </a:r>
          </a:p>
        </p:txBody>
      </p:sp>
      <p:sp>
        <p:nvSpPr>
          <p:cNvPr id="3" name="矩形 2"/>
          <p:cNvSpPr/>
          <p:nvPr/>
        </p:nvSpPr>
        <p:spPr>
          <a:xfrm>
            <a:off x="2985909" y="3912937"/>
            <a:ext cx="26451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Times New Roman (正文)</a:t>
            </a:r>
          </a:p>
        </p:txBody>
      </p:sp>
      <p:sp>
        <p:nvSpPr>
          <p:cNvPr id="4" name="椭圆 3"/>
          <p:cNvSpPr/>
          <p:nvPr/>
        </p:nvSpPr>
        <p:spPr>
          <a:xfrm>
            <a:off x="1071048" y="291130"/>
            <a:ext cx="798285" cy="798285"/>
          </a:xfrm>
          <a:prstGeom prst="ellipse">
            <a:avLst/>
          </a:prstGeom>
          <a:solidFill>
            <a:srgbClr val="0F73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5" name="椭圆 174"/>
          <p:cNvSpPr/>
          <p:nvPr/>
        </p:nvSpPr>
        <p:spPr>
          <a:xfrm>
            <a:off x="2111973" y="284842"/>
            <a:ext cx="798285" cy="79828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6" name="椭圆 175"/>
          <p:cNvSpPr/>
          <p:nvPr/>
        </p:nvSpPr>
        <p:spPr>
          <a:xfrm>
            <a:off x="3152898" y="278554"/>
            <a:ext cx="798285" cy="798285"/>
          </a:xfrm>
          <a:prstGeom prst="ellipse">
            <a:avLst/>
          </a:prstGeom>
          <a:solidFill>
            <a:srgbClr val="E3C9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7" name="椭圆 176"/>
          <p:cNvSpPr/>
          <p:nvPr/>
        </p:nvSpPr>
        <p:spPr>
          <a:xfrm>
            <a:off x="4193823" y="272266"/>
            <a:ext cx="798285" cy="798285"/>
          </a:xfrm>
          <a:prstGeom prst="ellipse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412859" y="2028616"/>
            <a:ext cx="9655207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FF0000"/>
                </a:solidFill>
              </a:rPr>
              <a:t>PS:</a:t>
            </a:r>
            <a:r>
              <a:rPr lang="zh-CN" altLang="en-US" sz="8800" dirty="0">
                <a:solidFill>
                  <a:srgbClr val="FF0000"/>
                </a:solidFill>
              </a:rPr>
              <a:t>内容可编辑范围</a:t>
            </a:r>
            <a:endParaRPr lang="en-US" altLang="zh-CN" sz="8800" dirty="0">
              <a:solidFill>
                <a:srgbClr val="FF0000"/>
              </a:solidFill>
            </a:endParaRPr>
          </a:p>
          <a:p>
            <a:r>
              <a:rPr lang="zh-CN" altLang="en-US" sz="8800" dirty="0">
                <a:solidFill>
                  <a:srgbClr val="FF0000"/>
                </a:solidFill>
              </a:rPr>
              <a:t>在异形框内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/>
          <p:cNvSpPr/>
          <p:nvPr/>
        </p:nvSpPr>
        <p:spPr>
          <a:xfrm>
            <a:off x="4828859" y="3308866"/>
            <a:ext cx="5403904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发展现状和分类</a:t>
            </a:r>
            <a:endParaRPr lang="zh-CN" altLang="en-US" sz="4000" dirty="0">
              <a:solidFill>
                <a:srgbClr val="002060"/>
              </a:solidFill>
              <a:effectLst/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/>
            <p:cNvCxnSpPr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/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919154" y="1841286"/>
            <a:ext cx="5764589" cy="716634"/>
            <a:chOff x="5493750" y="892151"/>
            <a:chExt cx="4963698" cy="617070"/>
          </a:xfrm>
        </p:grpSpPr>
        <p:sp>
          <p:nvSpPr>
            <p:cNvPr id="9" name="矩形: 圆角 8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>
                <a:cs typeface="+mn-ea"/>
                <a:sym typeface="+mn-lt"/>
              </a:endParaRPr>
            </a:p>
          </p:txBody>
        </p:sp>
        <p:sp>
          <p:nvSpPr>
            <p:cNvPr id="10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11" name="矩形: 圆角 10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1.3.1 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信息隐藏技术的发展现状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919154" y="2908643"/>
            <a:ext cx="5764589" cy="716634"/>
            <a:chOff x="5493750" y="892151"/>
            <a:chExt cx="4963698" cy="617070"/>
          </a:xfrm>
        </p:grpSpPr>
        <p:sp>
          <p:nvSpPr>
            <p:cNvPr id="13" name="矩形: 圆角 12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>
                <a:cs typeface="+mn-ea"/>
                <a:sym typeface="+mn-lt"/>
              </a:endParaRPr>
            </a:p>
          </p:txBody>
        </p:sp>
        <p:sp>
          <p:nvSpPr>
            <p:cNvPr id="14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15" name="矩形: 圆角 14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1.3.2 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j-ea"/>
                  <a:cs typeface="+mn-ea"/>
                  <a:sym typeface="+mn-lt"/>
                </a:rPr>
                <a:t>伪装式保密通信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919154" y="3976000"/>
            <a:ext cx="5764589" cy="716634"/>
            <a:chOff x="5493750" y="892151"/>
            <a:chExt cx="4963698" cy="617070"/>
          </a:xfrm>
        </p:grpSpPr>
        <p:sp>
          <p:nvSpPr>
            <p:cNvPr id="17" name="矩形: 圆角 16"/>
            <p:cNvSpPr/>
            <p:nvPr/>
          </p:nvSpPr>
          <p:spPr>
            <a:xfrm>
              <a:off x="5493750" y="892151"/>
              <a:ext cx="4949067" cy="617070"/>
            </a:xfrm>
            <a:prstGeom prst="roundRect">
              <a:avLst>
                <a:gd name="adj" fmla="val 14295"/>
              </a:avLst>
            </a:prstGeom>
            <a:solidFill>
              <a:srgbClr val="0F73EE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>
                <a:cs typeface="+mn-ea"/>
                <a:sym typeface="+mn-lt"/>
              </a:endParaRPr>
            </a:p>
          </p:txBody>
        </p:sp>
        <p:sp>
          <p:nvSpPr>
            <p:cNvPr id="18" name="human-head-silhouette-with-cogwheels_31441"/>
            <p:cNvSpPr>
              <a:spLocks noChangeAspect="1"/>
            </p:cNvSpPr>
            <p:nvPr/>
          </p:nvSpPr>
          <p:spPr bwMode="auto">
            <a:xfrm>
              <a:off x="5632235" y="1103269"/>
              <a:ext cx="322881" cy="405952"/>
            </a:xfrm>
            <a:custGeom>
              <a:avLst/>
              <a:gdLst>
                <a:gd name="connsiteX0" fmla="*/ 332813 w 483894"/>
                <a:gd name="connsiteY0" fmla="*/ 285272 h 608391"/>
                <a:gd name="connsiteX1" fmla="*/ 370636 w 483894"/>
                <a:gd name="connsiteY1" fmla="*/ 323201 h 608391"/>
                <a:gd name="connsiteX2" fmla="*/ 332813 w 483894"/>
                <a:gd name="connsiteY2" fmla="*/ 361130 h 608391"/>
                <a:gd name="connsiteX3" fmla="*/ 294990 w 483894"/>
                <a:gd name="connsiteY3" fmla="*/ 323201 h 608391"/>
                <a:gd name="connsiteX4" fmla="*/ 332813 w 483894"/>
                <a:gd name="connsiteY4" fmla="*/ 285272 h 608391"/>
                <a:gd name="connsiteX5" fmla="*/ 329299 w 483894"/>
                <a:gd name="connsiteY5" fmla="*/ 254544 h 608391"/>
                <a:gd name="connsiteX6" fmla="*/ 308471 w 483894"/>
                <a:gd name="connsiteY6" fmla="*/ 258937 h 608391"/>
                <a:gd name="connsiteX7" fmla="*/ 311405 w 483894"/>
                <a:gd name="connsiteY7" fmla="*/ 272119 h 608391"/>
                <a:gd name="connsiteX8" fmla="*/ 292924 w 483894"/>
                <a:gd name="connsiteY8" fmla="*/ 284422 h 608391"/>
                <a:gd name="connsiteX9" fmla="*/ 281776 w 483894"/>
                <a:gd name="connsiteY9" fmla="*/ 277099 h 608391"/>
                <a:gd name="connsiteX10" fmla="*/ 270042 w 483894"/>
                <a:gd name="connsiteY10" fmla="*/ 294967 h 608391"/>
                <a:gd name="connsiteX11" fmla="*/ 281483 w 483894"/>
                <a:gd name="connsiteY11" fmla="*/ 302290 h 608391"/>
                <a:gd name="connsiteX12" fmla="*/ 277376 w 483894"/>
                <a:gd name="connsiteY12" fmla="*/ 323966 h 608391"/>
                <a:gd name="connsiteX13" fmla="*/ 264175 w 483894"/>
                <a:gd name="connsiteY13" fmla="*/ 326895 h 608391"/>
                <a:gd name="connsiteX14" fmla="*/ 268282 w 483894"/>
                <a:gd name="connsiteY14" fmla="*/ 347399 h 608391"/>
                <a:gd name="connsiteX15" fmla="*/ 281483 w 483894"/>
                <a:gd name="connsiteY15" fmla="*/ 344763 h 608391"/>
                <a:gd name="connsiteX16" fmla="*/ 294097 w 483894"/>
                <a:gd name="connsiteY16" fmla="*/ 363217 h 608391"/>
                <a:gd name="connsiteX17" fmla="*/ 286763 w 483894"/>
                <a:gd name="connsiteY17" fmla="*/ 374348 h 608391"/>
                <a:gd name="connsiteX18" fmla="*/ 304364 w 483894"/>
                <a:gd name="connsiteY18" fmla="*/ 385772 h 608391"/>
                <a:gd name="connsiteX19" fmla="*/ 311698 w 483894"/>
                <a:gd name="connsiteY19" fmla="*/ 374641 h 608391"/>
                <a:gd name="connsiteX20" fmla="*/ 333699 w 483894"/>
                <a:gd name="connsiteY20" fmla="*/ 378742 h 608391"/>
                <a:gd name="connsiteX21" fmla="*/ 336633 w 483894"/>
                <a:gd name="connsiteY21" fmla="*/ 391923 h 608391"/>
                <a:gd name="connsiteX22" fmla="*/ 357167 w 483894"/>
                <a:gd name="connsiteY22" fmla="*/ 387529 h 608391"/>
                <a:gd name="connsiteX23" fmla="*/ 354527 w 483894"/>
                <a:gd name="connsiteY23" fmla="*/ 374348 h 608391"/>
                <a:gd name="connsiteX24" fmla="*/ 372715 w 483894"/>
                <a:gd name="connsiteY24" fmla="*/ 362045 h 608391"/>
                <a:gd name="connsiteX25" fmla="*/ 384155 w 483894"/>
                <a:gd name="connsiteY25" fmla="*/ 369368 h 608391"/>
                <a:gd name="connsiteX26" fmla="*/ 395596 w 483894"/>
                <a:gd name="connsiteY26" fmla="*/ 351500 h 608391"/>
                <a:gd name="connsiteX27" fmla="*/ 384449 w 483894"/>
                <a:gd name="connsiteY27" fmla="*/ 344177 h 608391"/>
                <a:gd name="connsiteX28" fmla="*/ 388556 w 483894"/>
                <a:gd name="connsiteY28" fmla="*/ 322208 h 608391"/>
                <a:gd name="connsiteX29" fmla="*/ 401756 w 483894"/>
                <a:gd name="connsiteY29" fmla="*/ 319572 h 608391"/>
                <a:gd name="connsiteX30" fmla="*/ 397356 w 483894"/>
                <a:gd name="connsiteY30" fmla="*/ 299068 h 608391"/>
                <a:gd name="connsiteX31" fmla="*/ 384155 w 483894"/>
                <a:gd name="connsiteY31" fmla="*/ 301704 h 608391"/>
                <a:gd name="connsiteX32" fmla="*/ 371541 w 483894"/>
                <a:gd name="connsiteY32" fmla="*/ 283250 h 608391"/>
                <a:gd name="connsiteX33" fmla="*/ 378875 w 483894"/>
                <a:gd name="connsiteY33" fmla="*/ 272119 h 608391"/>
                <a:gd name="connsiteX34" fmla="*/ 361274 w 483894"/>
                <a:gd name="connsiteY34" fmla="*/ 260695 h 608391"/>
                <a:gd name="connsiteX35" fmla="*/ 353940 w 483894"/>
                <a:gd name="connsiteY35" fmla="*/ 271826 h 608391"/>
                <a:gd name="connsiteX36" fmla="*/ 331939 w 483894"/>
                <a:gd name="connsiteY36" fmla="*/ 267725 h 608391"/>
                <a:gd name="connsiteX37" fmla="*/ 302012 w 483894"/>
                <a:gd name="connsiteY37" fmla="*/ 100461 h 608391"/>
                <a:gd name="connsiteX38" fmla="*/ 360970 w 483894"/>
                <a:gd name="connsiteY38" fmla="*/ 159348 h 608391"/>
                <a:gd name="connsiteX39" fmla="*/ 302012 w 483894"/>
                <a:gd name="connsiteY39" fmla="*/ 218235 h 608391"/>
                <a:gd name="connsiteX40" fmla="*/ 243054 w 483894"/>
                <a:gd name="connsiteY40" fmla="*/ 159348 h 608391"/>
                <a:gd name="connsiteX41" fmla="*/ 302012 w 483894"/>
                <a:gd name="connsiteY41" fmla="*/ 100461 h 608391"/>
                <a:gd name="connsiteX42" fmla="*/ 309644 w 483894"/>
                <a:gd name="connsiteY42" fmla="*/ 52722 h 608391"/>
                <a:gd name="connsiteX43" fmla="*/ 304951 w 483894"/>
                <a:gd name="connsiteY43" fmla="*/ 72933 h 608391"/>
                <a:gd name="connsiteX44" fmla="*/ 270922 w 483894"/>
                <a:gd name="connsiteY44" fmla="*/ 78792 h 608391"/>
                <a:gd name="connsiteX45" fmla="*/ 259775 w 483894"/>
                <a:gd name="connsiteY45" fmla="*/ 60924 h 608391"/>
                <a:gd name="connsiteX46" fmla="*/ 231907 w 483894"/>
                <a:gd name="connsiteY46" fmla="*/ 78499 h 608391"/>
                <a:gd name="connsiteX47" fmla="*/ 243054 w 483894"/>
                <a:gd name="connsiteY47" fmla="*/ 96074 h 608391"/>
                <a:gd name="connsiteX48" fmla="*/ 222813 w 483894"/>
                <a:gd name="connsiteY48" fmla="*/ 124487 h 608391"/>
                <a:gd name="connsiteX49" fmla="*/ 202278 w 483894"/>
                <a:gd name="connsiteY49" fmla="*/ 119508 h 608391"/>
                <a:gd name="connsiteX50" fmla="*/ 194945 w 483894"/>
                <a:gd name="connsiteY50" fmla="*/ 151729 h 608391"/>
                <a:gd name="connsiteX51" fmla="*/ 215479 w 483894"/>
                <a:gd name="connsiteY51" fmla="*/ 156416 h 608391"/>
                <a:gd name="connsiteX52" fmla="*/ 221346 w 483894"/>
                <a:gd name="connsiteY52" fmla="*/ 190394 h 608391"/>
                <a:gd name="connsiteX53" fmla="*/ 203452 w 483894"/>
                <a:gd name="connsiteY53" fmla="*/ 201525 h 608391"/>
                <a:gd name="connsiteX54" fmla="*/ 220759 w 483894"/>
                <a:gd name="connsiteY54" fmla="*/ 229353 h 608391"/>
                <a:gd name="connsiteX55" fmla="*/ 238654 w 483894"/>
                <a:gd name="connsiteY55" fmla="*/ 218222 h 608391"/>
                <a:gd name="connsiteX56" fmla="*/ 266815 w 483894"/>
                <a:gd name="connsiteY56" fmla="*/ 238433 h 608391"/>
                <a:gd name="connsiteX57" fmla="*/ 262122 w 483894"/>
                <a:gd name="connsiteY57" fmla="*/ 258645 h 608391"/>
                <a:gd name="connsiteX58" fmla="*/ 294097 w 483894"/>
                <a:gd name="connsiteY58" fmla="*/ 265968 h 608391"/>
                <a:gd name="connsiteX59" fmla="*/ 298791 w 483894"/>
                <a:gd name="connsiteY59" fmla="*/ 245756 h 608391"/>
                <a:gd name="connsiteX60" fmla="*/ 333112 w 483894"/>
                <a:gd name="connsiteY60" fmla="*/ 239898 h 608391"/>
                <a:gd name="connsiteX61" fmla="*/ 343966 w 483894"/>
                <a:gd name="connsiteY61" fmla="*/ 257766 h 608391"/>
                <a:gd name="connsiteX62" fmla="*/ 371835 w 483894"/>
                <a:gd name="connsiteY62" fmla="*/ 240191 h 608391"/>
                <a:gd name="connsiteX63" fmla="*/ 360687 w 483894"/>
                <a:gd name="connsiteY63" fmla="*/ 222615 h 608391"/>
                <a:gd name="connsiteX64" fmla="*/ 380928 w 483894"/>
                <a:gd name="connsiteY64" fmla="*/ 194495 h 608391"/>
                <a:gd name="connsiteX65" fmla="*/ 401463 w 483894"/>
                <a:gd name="connsiteY65" fmla="*/ 199182 h 608391"/>
                <a:gd name="connsiteX66" fmla="*/ 408797 w 483894"/>
                <a:gd name="connsiteY66" fmla="*/ 167254 h 608391"/>
                <a:gd name="connsiteX67" fmla="*/ 388262 w 483894"/>
                <a:gd name="connsiteY67" fmla="*/ 162567 h 608391"/>
                <a:gd name="connsiteX68" fmla="*/ 382689 w 483894"/>
                <a:gd name="connsiteY68" fmla="*/ 128295 h 608391"/>
                <a:gd name="connsiteX69" fmla="*/ 400290 w 483894"/>
                <a:gd name="connsiteY69" fmla="*/ 117164 h 608391"/>
                <a:gd name="connsiteX70" fmla="*/ 382982 w 483894"/>
                <a:gd name="connsiteY70" fmla="*/ 89337 h 608391"/>
                <a:gd name="connsiteX71" fmla="*/ 365088 w 483894"/>
                <a:gd name="connsiteY71" fmla="*/ 100468 h 608391"/>
                <a:gd name="connsiteX72" fmla="*/ 336926 w 483894"/>
                <a:gd name="connsiteY72" fmla="*/ 80549 h 608391"/>
                <a:gd name="connsiteX73" fmla="*/ 341620 w 483894"/>
                <a:gd name="connsiteY73" fmla="*/ 60045 h 608391"/>
                <a:gd name="connsiteX74" fmla="*/ 227919 w 483894"/>
                <a:gd name="connsiteY74" fmla="*/ 591 h 608391"/>
                <a:gd name="connsiteX75" fmla="*/ 306124 w 483894"/>
                <a:gd name="connsiteY75" fmla="*/ 3804 h 608391"/>
                <a:gd name="connsiteX76" fmla="*/ 483308 w 483894"/>
                <a:gd name="connsiteY76" fmla="*/ 197717 h 608391"/>
                <a:gd name="connsiteX77" fmla="*/ 387382 w 483894"/>
                <a:gd name="connsiteY77" fmla="*/ 442305 h 608391"/>
                <a:gd name="connsiteX78" fmla="*/ 483894 w 483894"/>
                <a:gd name="connsiteY78" fmla="*/ 608391 h 608391"/>
                <a:gd name="connsiteX79" fmla="*/ 143902 w 483894"/>
                <a:gd name="connsiteY79" fmla="*/ 608391 h 608391"/>
                <a:gd name="connsiteX80" fmla="*/ 181744 w 483894"/>
                <a:gd name="connsiteY80" fmla="*/ 512899 h 608391"/>
                <a:gd name="connsiteX81" fmla="*/ 108993 w 483894"/>
                <a:gd name="connsiteY81" fmla="*/ 524909 h 608391"/>
                <a:gd name="connsiteX82" fmla="*/ 54137 w 483894"/>
                <a:gd name="connsiteY82" fmla="*/ 498839 h 608391"/>
                <a:gd name="connsiteX83" fmla="*/ 57657 w 483894"/>
                <a:gd name="connsiteY83" fmla="*/ 454022 h 608391"/>
                <a:gd name="connsiteX84" fmla="*/ 38589 w 483894"/>
                <a:gd name="connsiteY84" fmla="*/ 405690 h 608391"/>
                <a:gd name="connsiteX85" fmla="*/ 42109 w 483894"/>
                <a:gd name="connsiteY85" fmla="*/ 376984 h 608391"/>
                <a:gd name="connsiteX86" fmla="*/ 160 w 483894"/>
                <a:gd name="connsiteY86" fmla="*/ 355308 h 608391"/>
                <a:gd name="connsiteX87" fmla="*/ 52670 w 483894"/>
                <a:gd name="connsiteY87" fmla="*/ 255130 h 608391"/>
                <a:gd name="connsiteX88" fmla="*/ 38003 w 483894"/>
                <a:gd name="connsiteY88" fmla="*/ 222908 h 608391"/>
                <a:gd name="connsiteX89" fmla="*/ 74378 w 483894"/>
                <a:gd name="connsiteY89" fmla="*/ 82893 h 608391"/>
                <a:gd name="connsiteX90" fmla="*/ 227919 w 483894"/>
                <a:gd name="connsiteY90" fmla="*/ 591 h 60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483894" h="608391">
                  <a:moveTo>
                    <a:pt x="332813" y="285272"/>
                  </a:moveTo>
                  <a:cubicBezTo>
                    <a:pt x="353702" y="285272"/>
                    <a:pt x="370636" y="302253"/>
                    <a:pt x="370636" y="323201"/>
                  </a:cubicBezTo>
                  <a:cubicBezTo>
                    <a:pt x="370636" y="344149"/>
                    <a:pt x="353702" y="361130"/>
                    <a:pt x="332813" y="361130"/>
                  </a:cubicBezTo>
                  <a:cubicBezTo>
                    <a:pt x="311924" y="361130"/>
                    <a:pt x="294990" y="344149"/>
                    <a:pt x="294990" y="323201"/>
                  </a:cubicBezTo>
                  <a:cubicBezTo>
                    <a:pt x="294990" y="302253"/>
                    <a:pt x="311924" y="285272"/>
                    <a:pt x="332813" y="285272"/>
                  </a:cubicBezTo>
                  <a:close/>
                  <a:moveTo>
                    <a:pt x="329299" y="254544"/>
                  </a:moveTo>
                  <a:lnTo>
                    <a:pt x="308471" y="258937"/>
                  </a:lnTo>
                  <a:lnTo>
                    <a:pt x="311405" y="272119"/>
                  </a:lnTo>
                  <a:cubicBezTo>
                    <a:pt x="304364" y="275048"/>
                    <a:pt x="298204" y="279149"/>
                    <a:pt x="292924" y="284422"/>
                  </a:cubicBezTo>
                  <a:lnTo>
                    <a:pt x="281776" y="277099"/>
                  </a:lnTo>
                  <a:lnTo>
                    <a:pt x="270042" y="294967"/>
                  </a:lnTo>
                  <a:lnTo>
                    <a:pt x="281483" y="302290"/>
                  </a:lnTo>
                  <a:cubicBezTo>
                    <a:pt x="278549" y="309027"/>
                    <a:pt x="277083" y="316350"/>
                    <a:pt x="277376" y="323966"/>
                  </a:cubicBezTo>
                  <a:lnTo>
                    <a:pt x="264175" y="326895"/>
                  </a:lnTo>
                  <a:lnTo>
                    <a:pt x="268282" y="347399"/>
                  </a:lnTo>
                  <a:lnTo>
                    <a:pt x="281483" y="344763"/>
                  </a:lnTo>
                  <a:cubicBezTo>
                    <a:pt x="284416" y="351793"/>
                    <a:pt x="288817" y="357944"/>
                    <a:pt x="294097" y="363217"/>
                  </a:cubicBezTo>
                  <a:lnTo>
                    <a:pt x="286763" y="374348"/>
                  </a:lnTo>
                  <a:lnTo>
                    <a:pt x="304364" y="385772"/>
                  </a:lnTo>
                  <a:lnTo>
                    <a:pt x="311698" y="374641"/>
                  </a:lnTo>
                  <a:cubicBezTo>
                    <a:pt x="318738" y="377570"/>
                    <a:pt x="326072" y="378742"/>
                    <a:pt x="333699" y="378742"/>
                  </a:cubicBezTo>
                  <a:lnTo>
                    <a:pt x="336633" y="391923"/>
                  </a:lnTo>
                  <a:lnTo>
                    <a:pt x="357167" y="387529"/>
                  </a:lnTo>
                  <a:lnTo>
                    <a:pt x="354527" y="374348"/>
                  </a:lnTo>
                  <a:cubicBezTo>
                    <a:pt x="361274" y="371419"/>
                    <a:pt x="367728" y="367318"/>
                    <a:pt x="372715" y="362045"/>
                  </a:cubicBezTo>
                  <a:lnTo>
                    <a:pt x="384155" y="369368"/>
                  </a:lnTo>
                  <a:lnTo>
                    <a:pt x="395596" y="351500"/>
                  </a:lnTo>
                  <a:lnTo>
                    <a:pt x="384449" y="344177"/>
                  </a:lnTo>
                  <a:cubicBezTo>
                    <a:pt x="387089" y="337440"/>
                    <a:pt x="388556" y="330117"/>
                    <a:pt x="388556" y="322208"/>
                  </a:cubicBezTo>
                  <a:lnTo>
                    <a:pt x="401756" y="319572"/>
                  </a:lnTo>
                  <a:lnTo>
                    <a:pt x="397356" y="299068"/>
                  </a:lnTo>
                  <a:lnTo>
                    <a:pt x="384155" y="301704"/>
                  </a:lnTo>
                  <a:cubicBezTo>
                    <a:pt x="381222" y="294674"/>
                    <a:pt x="376822" y="288522"/>
                    <a:pt x="371541" y="283250"/>
                  </a:cubicBezTo>
                  <a:lnTo>
                    <a:pt x="378875" y="272119"/>
                  </a:lnTo>
                  <a:lnTo>
                    <a:pt x="361274" y="260695"/>
                  </a:lnTo>
                  <a:lnTo>
                    <a:pt x="353940" y="271826"/>
                  </a:lnTo>
                  <a:cubicBezTo>
                    <a:pt x="347193" y="268897"/>
                    <a:pt x="339566" y="267432"/>
                    <a:pt x="331939" y="267725"/>
                  </a:cubicBezTo>
                  <a:close/>
                  <a:moveTo>
                    <a:pt x="302012" y="100461"/>
                  </a:moveTo>
                  <a:cubicBezTo>
                    <a:pt x="334574" y="100461"/>
                    <a:pt x="360970" y="126826"/>
                    <a:pt x="360970" y="159348"/>
                  </a:cubicBezTo>
                  <a:cubicBezTo>
                    <a:pt x="360970" y="191870"/>
                    <a:pt x="334574" y="218235"/>
                    <a:pt x="302012" y="218235"/>
                  </a:cubicBezTo>
                  <a:cubicBezTo>
                    <a:pt x="269450" y="218235"/>
                    <a:pt x="243054" y="191870"/>
                    <a:pt x="243054" y="159348"/>
                  </a:cubicBezTo>
                  <a:cubicBezTo>
                    <a:pt x="243054" y="126826"/>
                    <a:pt x="269450" y="100461"/>
                    <a:pt x="302012" y="100461"/>
                  </a:cubicBezTo>
                  <a:close/>
                  <a:moveTo>
                    <a:pt x="309644" y="52722"/>
                  </a:moveTo>
                  <a:lnTo>
                    <a:pt x="304951" y="72933"/>
                  </a:lnTo>
                  <a:cubicBezTo>
                    <a:pt x="293510" y="72640"/>
                    <a:pt x="282070" y="74398"/>
                    <a:pt x="270922" y="78792"/>
                  </a:cubicBezTo>
                  <a:lnTo>
                    <a:pt x="259775" y="60924"/>
                  </a:lnTo>
                  <a:lnTo>
                    <a:pt x="231907" y="78499"/>
                  </a:lnTo>
                  <a:lnTo>
                    <a:pt x="243054" y="96074"/>
                  </a:lnTo>
                  <a:cubicBezTo>
                    <a:pt x="234254" y="104276"/>
                    <a:pt x="227507" y="113942"/>
                    <a:pt x="222813" y="124487"/>
                  </a:cubicBezTo>
                  <a:lnTo>
                    <a:pt x="202278" y="119508"/>
                  </a:lnTo>
                  <a:lnTo>
                    <a:pt x="194945" y="151729"/>
                  </a:lnTo>
                  <a:lnTo>
                    <a:pt x="215479" y="156416"/>
                  </a:lnTo>
                  <a:cubicBezTo>
                    <a:pt x="214892" y="167839"/>
                    <a:pt x="216946" y="179263"/>
                    <a:pt x="221346" y="190394"/>
                  </a:cubicBezTo>
                  <a:lnTo>
                    <a:pt x="203452" y="201525"/>
                  </a:lnTo>
                  <a:lnTo>
                    <a:pt x="220759" y="229353"/>
                  </a:lnTo>
                  <a:lnTo>
                    <a:pt x="238654" y="218222"/>
                  </a:lnTo>
                  <a:cubicBezTo>
                    <a:pt x="246574" y="227009"/>
                    <a:pt x="256255" y="233746"/>
                    <a:pt x="266815" y="238433"/>
                  </a:cubicBezTo>
                  <a:lnTo>
                    <a:pt x="262122" y="258645"/>
                  </a:lnTo>
                  <a:lnTo>
                    <a:pt x="294097" y="265968"/>
                  </a:lnTo>
                  <a:lnTo>
                    <a:pt x="298791" y="245756"/>
                  </a:lnTo>
                  <a:cubicBezTo>
                    <a:pt x="310231" y="246049"/>
                    <a:pt x="321965" y="244292"/>
                    <a:pt x="333112" y="239898"/>
                  </a:cubicBezTo>
                  <a:lnTo>
                    <a:pt x="343966" y="257766"/>
                  </a:lnTo>
                  <a:lnTo>
                    <a:pt x="371835" y="240191"/>
                  </a:lnTo>
                  <a:lnTo>
                    <a:pt x="360687" y="222615"/>
                  </a:lnTo>
                  <a:cubicBezTo>
                    <a:pt x="369488" y="214414"/>
                    <a:pt x="376235" y="204747"/>
                    <a:pt x="380928" y="194495"/>
                  </a:cubicBezTo>
                  <a:lnTo>
                    <a:pt x="401463" y="199182"/>
                  </a:lnTo>
                  <a:lnTo>
                    <a:pt x="408797" y="167254"/>
                  </a:lnTo>
                  <a:lnTo>
                    <a:pt x="388262" y="162567"/>
                  </a:lnTo>
                  <a:cubicBezTo>
                    <a:pt x="388849" y="151143"/>
                    <a:pt x="386795" y="139426"/>
                    <a:pt x="382689" y="128295"/>
                  </a:cubicBezTo>
                  <a:lnTo>
                    <a:pt x="400290" y="117164"/>
                  </a:lnTo>
                  <a:lnTo>
                    <a:pt x="382982" y="89337"/>
                  </a:lnTo>
                  <a:lnTo>
                    <a:pt x="365088" y="100468"/>
                  </a:lnTo>
                  <a:cubicBezTo>
                    <a:pt x="357167" y="91973"/>
                    <a:pt x="347487" y="84943"/>
                    <a:pt x="336926" y="80549"/>
                  </a:cubicBezTo>
                  <a:lnTo>
                    <a:pt x="341620" y="60045"/>
                  </a:lnTo>
                  <a:close/>
                  <a:moveTo>
                    <a:pt x="227919" y="591"/>
                  </a:moveTo>
                  <a:cubicBezTo>
                    <a:pt x="252020" y="-809"/>
                    <a:pt x="278183" y="289"/>
                    <a:pt x="306124" y="3804"/>
                  </a:cubicBezTo>
                  <a:cubicBezTo>
                    <a:pt x="417597" y="17864"/>
                    <a:pt x="483014" y="130053"/>
                    <a:pt x="483308" y="197717"/>
                  </a:cubicBezTo>
                  <a:cubicBezTo>
                    <a:pt x="483894" y="332167"/>
                    <a:pt x="388556" y="393974"/>
                    <a:pt x="387382" y="442305"/>
                  </a:cubicBezTo>
                  <a:cubicBezTo>
                    <a:pt x="385329" y="529010"/>
                    <a:pt x="483894" y="608391"/>
                    <a:pt x="483894" y="608391"/>
                  </a:cubicBezTo>
                  <a:lnTo>
                    <a:pt x="143902" y="608391"/>
                  </a:lnTo>
                  <a:cubicBezTo>
                    <a:pt x="143902" y="608391"/>
                    <a:pt x="208439" y="575877"/>
                    <a:pt x="181744" y="512899"/>
                  </a:cubicBezTo>
                  <a:cubicBezTo>
                    <a:pt x="169717" y="514950"/>
                    <a:pt x="135688" y="521394"/>
                    <a:pt x="108993" y="524909"/>
                  </a:cubicBezTo>
                  <a:cubicBezTo>
                    <a:pt x="82298" y="528424"/>
                    <a:pt x="59124" y="512313"/>
                    <a:pt x="54137" y="498839"/>
                  </a:cubicBezTo>
                  <a:cubicBezTo>
                    <a:pt x="49443" y="485658"/>
                    <a:pt x="63817" y="461638"/>
                    <a:pt x="57657" y="454022"/>
                  </a:cubicBezTo>
                  <a:cubicBezTo>
                    <a:pt x="51790" y="446406"/>
                    <a:pt x="31549" y="424437"/>
                    <a:pt x="38589" y="405690"/>
                  </a:cubicBezTo>
                  <a:cubicBezTo>
                    <a:pt x="45630" y="386651"/>
                    <a:pt x="42109" y="376984"/>
                    <a:pt x="42109" y="376984"/>
                  </a:cubicBezTo>
                  <a:cubicBezTo>
                    <a:pt x="42109" y="376984"/>
                    <a:pt x="3681" y="369368"/>
                    <a:pt x="160" y="355308"/>
                  </a:cubicBezTo>
                  <a:cubicBezTo>
                    <a:pt x="-3360" y="341248"/>
                    <a:pt x="52670" y="255130"/>
                    <a:pt x="52670" y="255130"/>
                  </a:cubicBezTo>
                  <a:cubicBezTo>
                    <a:pt x="52670" y="255130"/>
                    <a:pt x="40936" y="234332"/>
                    <a:pt x="38003" y="222908"/>
                  </a:cubicBezTo>
                  <a:cubicBezTo>
                    <a:pt x="35362" y="211777"/>
                    <a:pt x="38003" y="151436"/>
                    <a:pt x="74378" y="82893"/>
                  </a:cubicBezTo>
                  <a:cubicBezTo>
                    <a:pt x="101880" y="31485"/>
                    <a:pt x="155618" y="4793"/>
                    <a:pt x="227919" y="591"/>
                  </a:cubicBezTo>
                  <a:close/>
                </a:path>
              </a:pathLst>
            </a:custGeom>
            <a:solidFill>
              <a:srgbClr val="0F73EE"/>
            </a:solidFill>
            <a:ln>
              <a:noFill/>
            </a:ln>
          </p:spPr>
        </p:sp>
        <p:sp>
          <p:nvSpPr>
            <p:cNvPr id="19" name="矩形: 圆角 18"/>
            <p:cNvSpPr/>
            <p:nvPr/>
          </p:nvSpPr>
          <p:spPr>
            <a:xfrm>
              <a:off x="6096000" y="892151"/>
              <a:ext cx="4361448" cy="617070"/>
            </a:xfrm>
            <a:prstGeom prst="roundRect">
              <a:avLst>
                <a:gd name="adj" fmla="val 14295"/>
              </a:avLst>
            </a:prstGeom>
            <a:solidFill>
              <a:schemeClr val="bg1">
                <a:alpha val="70000"/>
              </a:schemeClr>
            </a:solidFill>
            <a:ln w="12700">
              <a:solidFill>
                <a:srgbClr val="0F73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800" dirty="0">
                  <a:solidFill>
                    <a:srgbClr val="0F73EE"/>
                  </a:solidFill>
                  <a:ea typeface="+mj-ea"/>
                  <a:cs typeface="+mn-ea"/>
                  <a:sym typeface="+mn-lt"/>
                </a:rPr>
                <a:t>1.3.3 </a:t>
              </a:r>
              <a:r>
                <a:rPr lang="zh-CN" altLang="en-US" sz="2800" dirty="0">
                  <a:solidFill>
                    <a:srgbClr val="0F73EE"/>
                  </a:solidFill>
                  <a:ea typeface="+mj-ea"/>
                  <a:cs typeface="+mn-ea"/>
                  <a:sym typeface="+mn-lt"/>
                </a:rPr>
                <a:t>数字水印</a:t>
              </a:r>
              <a:endParaRPr lang="zh-CN" altLang="en-US" sz="2800" dirty="0">
                <a:solidFill>
                  <a:srgbClr val="0F73EE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4374662" y="664139"/>
            <a:ext cx="3425468" cy="1109044"/>
            <a:chOff x="3279913" y="488294"/>
            <a:chExt cx="3425468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3425468" cy="687881"/>
              <a:chOff x="3279913" y="909457"/>
              <a:chExt cx="3425468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3425468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1826141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ea typeface="思源黑体 CN Heavy" panose="020B0A00000000000000" pitchFamily="34" charset="-122"/>
                    <a:sym typeface="+mn-ea"/>
                  </a:rPr>
                  <a:t>数字水印</a:t>
                </a: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71" name="组合 170"/>
          <p:cNvGrpSpPr/>
          <p:nvPr/>
        </p:nvGrpSpPr>
        <p:grpSpPr>
          <a:xfrm>
            <a:off x="2656499" y="2373520"/>
            <a:ext cx="2871779" cy="3147646"/>
            <a:chOff x="1419126" y="2735782"/>
            <a:chExt cx="3318781" cy="3637587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74" name="椭圆 173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dirty="0"/>
              </a:p>
            </p:txBody>
          </p:sp>
          <p:pic>
            <p:nvPicPr>
              <p:cNvPr id="175" name="图片 174"/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73" name="矩形 172"/>
            <p:cNvSpPr/>
            <p:nvPr/>
          </p:nvSpPr>
          <p:spPr>
            <a:xfrm>
              <a:off x="1781757" y="3494422"/>
              <a:ext cx="2601314" cy="13186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知识产权的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定义和内容</a:t>
              </a: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6614426" y="2368797"/>
            <a:ext cx="2871779" cy="3147646"/>
            <a:chOff x="1419126" y="2735782"/>
            <a:chExt cx="3318781" cy="3637587"/>
          </a:xfrm>
        </p:grpSpPr>
        <p:grpSp>
          <p:nvGrpSpPr>
            <p:cNvPr id="177" name="组合 176"/>
            <p:cNvGrpSpPr/>
            <p:nvPr/>
          </p:nvGrpSpPr>
          <p:grpSpPr>
            <a:xfrm>
              <a:off x="1419126" y="2735782"/>
              <a:ext cx="3318781" cy="3637587"/>
              <a:chOff x="1980913" y="3125907"/>
              <a:chExt cx="3318781" cy="3637587"/>
            </a:xfrm>
          </p:grpSpPr>
          <p:sp>
            <p:nvSpPr>
              <p:cNvPr id="179" name="椭圆 178"/>
              <p:cNvSpPr/>
              <p:nvPr/>
            </p:nvSpPr>
            <p:spPr>
              <a:xfrm>
                <a:off x="1980913" y="3125907"/>
                <a:ext cx="3318781" cy="3318781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dirty="0"/>
              </a:p>
            </p:txBody>
          </p:sp>
          <p:pic>
            <p:nvPicPr>
              <p:cNvPr id="180" name="图片 179"/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150" y="5174724"/>
                <a:ext cx="1588770" cy="1588770"/>
              </a:xfrm>
              <a:prstGeom prst="rect">
                <a:avLst/>
              </a:prstGeom>
            </p:spPr>
          </p:pic>
        </p:grpSp>
        <p:sp>
          <p:nvSpPr>
            <p:cNvPr id="178" name="矩形 177"/>
            <p:cNvSpPr/>
            <p:nvPr/>
          </p:nvSpPr>
          <p:spPr>
            <a:xfrm>
              <a:off x="1623768" y="3499880"/>
              <a:ext cx="2903958" cy="13186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数字产品的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版权保护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259350" y="671653"/>
            <a:ext cx="4836650" cy="840284"/>
            <a:chOff x="3135993" y="1051060"/>
            <a:chExt cx="4836650" cy="840284"/>
          </a:xfrm>
        </p:grpSpPr>
        <p:sp>
          <p:nvSpPr>
            <p:cNvPr id="20" name="矩形: 圆角 19"/>
            <p:cNvSpPr/>
            <p:nvPr/>
          </p:nvSpPr>
          <p:spPr>
            <a:xfrm>
              <a:off x="3839426" y="1280937"/>
              <a:ext cx="41332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" name="矩形 1"/>
            <p:cNvSpPr/>
            <p:nvPr/>
          </p:nvSpPr>
          <p:spPr>
            <a:xfrm>
              <a:off x="3972879" y="1333399"/>
              <a:ext cx="377539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知识产权的定义和内容</a:t>
              </a:r>
            </a:p>
          </p:txBody>
        </p:sp>
        <p:sp>
          <p:nvSpPr>
            <p:cNvPr id="3" name="矩形 2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/>
          <p:cNvGrpSpPr/>
          <p:nvPr/>
        </p:nvGrpSpPr>
        <p:grpSpPr>
          <a:xfrm>
            <a:off x="1665347" y="2357455"/>
            <a:ext cx="4154183" cy="2499810"/>
            <a:chOff x="1076853" y="5080315"/>
            <a:chExt cx="5054600" cy="3041644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: 圆角 18"/>
            <p:cNvSpPr/>
            <p:nvPr/>
          </p:nvSpPr>
          <p:spPr>
            <a:xfrm>
              <a:off x="1076853" y="5228959"/>
              <a:ext cx="5054600" cy="2893000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>
            <a:off x="1739481" y="2500271"/>
            <a:ext cx="4005914" cy="2278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n-ea"/>
              </a:rPr>
              <a:t>          知识产权是从法律上确认和保护人们在科学、技术、文学、艺术等精神领域所创造的“产品”具有专有权或独占权，他人不得侵犯。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6394720" y="2360034"/>
            <a:ext cx="4154183" cy="2497231"/>
            <a:chOff x="1076853" y="5080315"/>
            <a:chExt cx="5054600" cy="3038506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: 圆角 24"/>
            <p:cNvSpPr/>
            <p:nvPr/>
          </p:nvSpPr>
          <p:spPr>
            <a:xfrm>
              <a:off x="1076853" y="5228959"/>
              <a:ext cx="5054600" cy="2889862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6" name="矩形 25"/>
          <p:cNvSpPr/>
          <p:nvPr/>
        </p:nvSpPr>
        <p:spPr>
          <a:xfrm>
            <a:off x="6686899" y="3165068"/>
            <a:ext cx="3765620" cy="9490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</a:pPr>
            <a:r>
              <a:rPr lang="zh-CN" altLang="en-US" sz="2400" dirty="0">
                <a:latin typeface="+mn-ea"/>
              </a:rPr>
              <a:t>知识产权主要包括</a:t>
            </a:r>
            <a:endParaRPr lang="en-US" altLang="zh-CN" sz="2400" dirty="0">
              <a:latin typeface="+mn-ea"/>
            </a:endParaRPr>
          </a:p>
          <a:p>
            <a:pPr fontAlgn="base">
              <a:lnSpc>
                <a:spcPct val="120000"/>
              </a:lnSpc>
              <a:spcAft>
                <a:spcPct val="0"/>
              </a:spcAft>
            </a:pPr>
            <a:r>
              <a:rPr lang="zh-CN" altLang="en-US" sz="2400" dirty="0">
                <a:latin typeface="+mn-ea"/>
              </a:rPr>
              <a:t>版权、专利权和商标权。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6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6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259350" y="671653"/>
            <a:ext cx="4417550" cy="840284"/>
            <a:chOff x="3135993" y="1051060"/>
            <a:chExt cx="4417550" cy="840284"/>
          </a:xfrm>
        </p:grpSpPr>
        <p:sp>
          <p:nvSpPr>
            <p:cNvPr id="20" name="矩形: 圆角 19"/>
            <p:cNvSpPr/>
            <p:nvPr/>
          </p:nvSpPr>
          <p:spPr>
            <a:xfrm>
              <a:off x="3839426" y="1280937"/>
              <a:ext cx="37141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" name="矩形 1"/>
            <p:cNvSpPr/>
            <p:nvPr/>
          </p:nvSpPr>
          <p:spPr>
            <a:xfrm>
              <a:off x="3972879" y="1333399"/>
              <a:ext cx="341632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数字产品的版权保护</a:t>
              </a:r>
            </a:p>
          </p:txBody>
        </p:sp>
        <p:sp>
          <p:nvSpPr>
            <p:cNvPr id="3" name="矩形 2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/>
          <p:nvPr/>
        </p:nvGrpSpPr>
        <p:grpSpPr>
          <a:xfrm>
            <a:off x="1288378" y="1855816"/>
            <a:ext cx="9539279" cy="3684588"/>
            <a:chOff x="1962782" y="3317604"/>
            <a:chExt cx="9539279" cy="3684588"/>
          </a:xfrm>
        </p:grpSpPr>
        <p:sp>
          <p:nvSpPr>
            <p:cNvPr id="16" name="矩形: 圆角 15"/>
            <p:cNvSpPr/>
            <p:nvPr/>
          </p:nvSpPr>
          <p:spPr>
            <a:xfrm>
              <a:off x="1962782" y="3317604"/>
              <a:ext cx="9539279" cy="3684588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29032" y="3441652"/>
              <a:ext cx="8406777" cy="33589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base">
                <a:lnSpc>
                  <a:spcPct val="150000"/>
                </a:lnSpc>
                <a:spcAft>
                  <a:spcPct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zh-CN" altLang="en-US" sz="2400" dirty="0">
                  <a:latin typeface="+mn-ea"/>
                </a:rPr>
                <a:t> 数字作品符合著作权法对作品的定义，应该受到版权保护。</a:t>
              </a:r>
            </a:p>
            <a:p>
              <a:pPr marL="342900" indent="-342900" fontAlgn="base">
                <a:lnSpc>
                  <a:spcPct val="150000"/>
                </a:lnSpc>
                <a:spcAft>
                  <a:spcPct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altLang="zh-CN" sz="2400" dirty="0">
                  <a:latin typeface="+mn-ea"/>
                </a:rPr>
                <a:t>《</a:t>
              </a:r>
              <a:r>
                <a:rPr lang="zh-CN" altLang="en-US" sz="2400" dirty="0">
                  <a:latin typeface="+mn-ea"/>
                </a:rPr>
                <a:t>世界知识产权组织版权公约</a:t>
              </a:r>
              <a:r>
                <a:rPr lang="en-US" altLang="zh-CN" sz="2400" dirty="0">
                  <a:latin typeface="+mn-ea"/>
                </a:rPr>
                <a:t>》</a:t>
              </a:r>
              <a:r>
                <a:rPr lang="zh-CN" altLang="en-US" sz="2400" dirty="0">
                  <a:latin typeface="+mn-ea"/>
                </a:rPr>
                <a:t>已规定了计算机软件作为文字作品予以保护，数据库作为文字汇编作品予以保护 。</a:t>
              </a:r>
            </a:p>
            <a:p>
              <a:pPr marL="342900" indent="-342900" fontAlgn="base">
                <a:lnSpc>
                  <a:spcPct val="150000"/>
                </a:lnSpc>
                <a:spcAft>
                  <a:spcPct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zh-CN" altLang="en-US" sz="2400" dirty="0">
                  <a:latin typeface="+mn-ea"/>
                </a:rPr>
                <a:t>以数字方式记录的媒体具有许多新的特性。</a:t>
              </a:r>
            </a:p>
            <a:p>
              <a:pPr marL="342900" indent="-342900" fontAlgn="base">
                <a:lnSpc>
                  <a:spcPct val="150000"/>
                </a:lnSpc>
                <a:spcAft>
                  <a:spcPct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zh-CN" altLang="en-US" sz="2400" dirty="0">
                  <a:latin typeface="+mn-ea"/>
                </a:rPr>
                <a:t>数字作品的复制会威胁到版权所有者的权益。</a:t>
              </a:r>
            </a:p>
            <a:p>
              <a:pPr marL="342900" indent="-342900" fontAlgn="base">
                <a:lnSpc>
                  <a:spcPct val="150000"/>
                </a:lnSpc>
                <a:spcAft>
                  <a:spcPct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zh-CN" altLang="en-US" sz="2400" dirty="0">
                  <a:latin typeface="+mn-ea"/>
                </a:rPr>
                <a:t>数字作品不仅需要法律上的保护，而且需要技术上的保护。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773748" y="1090690"/>
            <a:ext cx="9913302" cy="94904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黑体" panose="02010609060101010101" charset="-122"/>
              </a:rPr>
              <a:t>数字作品极易无失真地复制和传播，容易修改，容易发表。这些特点对数字作品的版权保护提出了技术上和法律上的难题，包括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黑体" panose="02010609060101010101" charset="-122"/>
              </a:rPr>
              <a:t>: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2555564" y="2375233"/>
            <a:ext cx="7080872" cy="714085"/>
            <a:chOff x="4397979" y="1560722"/>
            <a:chExt cx="6770344" cy="714085"/>
          </a:xfrm>
        </p:grpSpPr>
        <p:sp>
          <p:nvSpPr>
            <p:cNvPr id="12" name="矩形: 圆角 11"/>
            <p:cNvSpPr/>
            <p:nvPr/>
          </p:nvSpPr>
          <p:spPr>
            <a:xfrm>
              <a:off x="4512179" y="1596162"/>
              <a:ext cx="6656144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4397979" y="1560722"/>
              <a:ext cx="5932144" cy="714085"/>
              <a:chOff x="4397979" y="1560722"/>
              <a:chExt cx="5932144" cy="714085"/>
            </a:xfrm>
          </p:grpSpPr>
          <p:sp>
            <p:nvSpPr>
              <p:cNvPr id="14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16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4599752" y="1569859"/>
                <a:ext cx="5730371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如何鉴别一个数字作品的作者。</a:t>
                </a: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2555564" y="3236608"/>
            <a:ext cx="7080872" cy="714085"/>
            <a:chOff x="4397979" y="1560722"/>
            <a:chExt cx="6770344" cy="714085"/>
          </a:xfrm>
        </p:grpSpPr>
        <p:sp>
          <p:nvSpPr>
            <p:cNvPr id="19" name="矩形: 圆角 18"/>
            <p:cNvSpPr/>
            <p:nvPr/>
          </p:nvSpPr>
          <p:spPr>
            <a:xfrm>
              <a:off x="4512179" y="1596162"/>
              <a:ext cx="6656144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397979" y="1560722"/>
              <a:ext cx="5932144" cy="714085"/>
              <a:chOff x="4397979" y="1560722"/>
              <a:chExt cx="5932144" cy="714085"/>
            </a:xfrm>
          </p:grpSpPr>
          <p:sp>
            <p:nvSpPr>
              <p:cNvPr id="23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16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4599752" y="1569859"/>
                <a:ext cx="5730371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如何确定数字作品作者的版权声明。</a:t>
                </a: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555564" y="4097983"/>
            <a:ext cx="7080872" cy="714085"/>
            <a:chOff x="4397979" y="1560722"/>
            <a:chExt cx="6770344" cy="714085"/>
          </a:xfrm>
        </p:grpSpPr>
        <p:sp>
          <p:nvSpPr>
            <p:cNvPr id="26" name="矩形: 圆角 25"/>
            <p:cNvSpPr/>
            <p:nvPr/>
          </p:nvSpPr>
          <p:spPr>
            <a:xfrm>
              <a:off x="4512179" y="1596162"/>
              <a:ext cx="6656144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4397979" y="1560722"/>
              <a:ext cx="5932144" cy="714085"/>
              <a:chOff x="4397979" y="1560722"/>
              <a:chExt cx="5932144" cy="714085"/>
            </a:xfrm>
          </p:grpSpPr>
          <p:sp>
            <p:nvSpPr>
              <p:cNvPr id="30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16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4599752" y="1569859"/>
                <a:ext cx="5730371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如何公证一个数字作品的签名与版权声明。</a:t>
                </a:r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2555564" y="4959357"/>
            <a:ext cx="7172462" cy="714085"/>
            <a:chOff x="4397979" y="1560722"/>
            <a:chExt cx="6857917" cy="714085"/>
          </a:xfrm>
        </p:grpSpPr>
        <p:sp>
          <p:nvSpPr>
            <p:cNvPr id="33" name="矩形: 圆角 32"/>
            <p:cNvSpPr/>
            <p:nvPr/>
          </p:nvSpPr>
          <p:spPr>
            <a:xfrm>
              <a:off x="4512179" y="1596162"/>
              <a:ext cx="6656144" cy="625978"/>
            </a:xfrm>
            <a:prstGeom prst="roundRect">
              <a:avLst/>
            </a:prstGeom>
            <a:solidFill>
              <a:srgbClr val="0F73EE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4397979" y="1560722"/>
              <a:ext cx="6857917" cy="714085"/>
              <a:chOff x="4397979" y="1560722"/>
              <a:chExt cx="6857917" cy="714085"/>
            </a:xfrm>
          </p:grpSpPr>
          <p:sp>
            <p:nvSpPr>
              <p:cNvPr id="35" name="Freeform 17"/>
              <p:cNvSpPr/>
              <p:nvPr/>
            </p:nvSpPr>
            <p:spPr bwMode="auto">
              <a:xfrm>
                <a:off x="4397979" y="1560722"/>
                <a:ext cx="76200" cy="714085"/>
              </a:xfrm>
              <a:custGeom>
                <a:avLst/>
                <a:gdLst>
                  <a:gd name="T0" fmla="*/ 13 w 25"/>
                  <a:gd name="T1" fmla="*/ 0 h 249"/>
                  <a:gd name="T2" fmla="*/ 25 w 25"/>
                  <a:gd name="T3" fmla="*/ 13 h 249"/>
                  <a:gd name="T4" fmla="*/ 16 w 25"/>
                  <a:gd name="T5" fmla="*/ 25 h 249"/>
                  <a:gd name="T6" fmla="*/ 16 w 25"/>
                  <a:gd name="T7" fmla="*/ 224 h 249"/>
                  <a:gd name="T8" fmla="*/ 25 w 25"/>
                  <a:gd name="T9" fmla="*/ 236 h 249"/>
                  <a:gd name="T10" fmla="*/ 13 w 25"/>
                  <a:gd name="T11" fmla="*/ 249 h 249"/>
                  <a:gd name="T12" fmla="*/ 0 w 25"/>
                  <a:gd name="T13" fmla="*/ 236 h 249"/>
                  <a:gd name="T14" fmla="*/ 9 w 25"/>
                  <a:gd name="T15" fmla="*/ 224 h 249"/>
                  <a:gd name="T16" fmla="*/ 9 w 25"/>
                  <a:gd name="T17" fmla="*/ 25 h 249"/>
                  <a:gd name="T18" fmla="*/ 0 w 25"/>
                  <a:gd name="T19" fmla="*/ 13 h 249"/>
                  <a:gd name="T20" fmla="*/ 13 w 2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249">
                    <a:moveTo>
                      <a:pt x="13" y="0"/>
                    </a:moveTo>
                    <a:cubicBezTo>
                      <a:pt x="20" y="0"/>
                      <a:pt x="25" y="7"/>
                      <a:pt x="25" y="13"/>
                    </a:cubicBezTo>
                    <a:cubicBezTo>
                      <a:pt x="25" y="19"/>
                      <a:pt x="22" y="24"/>
                      <a:pt x="16" y="25"/>
                    </a:cubicBezTo>
                    <a:cubicBezTo>
                      <a:pt x="16" y="224"/>
                      <a:pt x="16" y="224"/>
                      <a:pt x="16" y="224"/>
                    </a:cubicBezTo>
                    <a:cubicBezTo>
                      <a:pt x="22" y="225"/>
                      <a:pt x="25" y="230"/>
                      <a:pt x="25" y="236"/>
                    </a:cubicBezTo>
                    <a:cubicBezTo>
                      <a:pt x="25" y="242"/>
                      <a:pt x="20" y="249"/>
                      <a:pt x="13" y="249"/>
                    </a:cubicBezTo>
                    <a:cubicBezTo>
                      <a:pt x="6" y="249"/>
                      <a:pt x="0" y="242"/>
                      <a:pt x="0" y="236"/>
                    </a:cubicBezTo>
                    <a:cubicBezTo>
                      <a:pt x="0" y="230"/>
                      <a:pt x="4" y="225"/>
                      <a:pt x="9" y="2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4" y="24"/>
                      <a:pt x="0" y="19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rgbClr val="0F73E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16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4599752" y="1569859"/>
                <a:ext cx="6656144" cy="581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在采用登记制的情况下，怎样确认登记的有效性。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3298007" y="664139"/>
            <a:ext cx="5511472" cy="1109044"/>
            <a:chOff x="3279913" y="488294"/>
            <a:chExt cx="5511472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5511472" cy="687881"/>
              <a:chOff x="3279913" y="909457"/>
              <a:chExt cx="5511472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5511472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3877985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ea typeface="思源黑体 CN Heavy" panose="020B0A00000000000000" pitchFamily="34" charset="-122"/>
                    <a:sym typeface="+mn-ea"/>
                  </a:rPr>
                  <a:t>数字水印和数字指纹</a:t>
                </a: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69" name="文本框 168"/>
          <p:cNvSpPr txBox="1"/>
          <p:nvPr/>
        </p:nvSpPr>
        <p:spPr>
          <a:xfrm>
            <a:off x="1139349" y="2102928"/>
            <a:ext cx="9913302" cy="94904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黑体" panose="02010609060101010101" charset="-122"/>
              </a:rPr>
              <a:t>能不能从技术角度解决数字作品的版权问题呢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黑体" panose="02010609060101010101" charset="-122"/>
              </a:rPr>
              <a:t>?</a:t>
            </a:r>
          </a:p>
          <a:p>
            <a:pPr fontAlgn="auto"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黑体" panose="02010609060101010101" charset="-122"/>
              </a:rPr>
              <a:t>目前存在两种基本的数字版权标记手段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黑体" panose="02010609060101010101" charset="-122"/>
              </a:rPr>
              <a:t>: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黑体" panose="02010609060101010101" charset="-122"/>
              </a:rPr>
              <a:t>数字水印和数字指纹。 </a:t>
            </a:r>
          </a:p>
        </p:txBody>
      </p:sp>
      <p:grpSp>
        <p:nvGrpSpPr>
          <p:cNvPr id="170" name="组合 169"/>
          <p:cNvGrpSpPr/>
          <p:nvPr/>
        </p:nvGrpSpPr>
        <p:grpSpPr>
          <a:xfrm>
            <a:off x="1627247" y="3328096"/>
            <a:ext cx="4154183" cy="2499810"/>
            <a:chOff x="1076853" y="5080315"/>
            <a:chExt cx="5054600" cy="3041644"/>
          </a:xfrm>
        </p:grpSpPr>
        <p:cxnSp>
          <p:nvCxnSpPr>
            <p:cNvPr id="181" name="直接连接符 180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矩形: 圆角 181"/>
            <p:cNvSpPr/>
            <p:nvPr/>
          </p:nvSpPr>
          <p:spPr>
            <a:xfrm>
              <a:off x="1076853" y="5228959"/>
              <a:ext cx="5054600" cy="2893000"/>
            </a:xfrm>
            <a:prstGeom prst="roundRect">
              <a:avLst>
                <a:gd name="adj" fmla="val 6312"/>
              </a:avLst>
            </a:prstGeom>
            <a:solidFill>
              <a:srgbClr val="00B0F0">
                <a:alpha val="14902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83" name="矩形 182"/>
          <p:cNvSpPr/>
          <p:nvPr/>
        </p:nvSpPr>
        <p:spPr>
          <a:xfrm>
            <a:off x="1701381" y="3470912"/>
            <a:ext cx="4005914" cy="2278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  <a:defRPr/>
            </a:pPr>
            <a:r>
              <a:rPr lang="zh-CN" altLang="en-US" sz="2400" dirty="0">
                <a:latin typeface="+mn-ea"/>
              </a:rPr>
              <a:t>         数字水印是嵌入在数字作品中的一个版权信息，它可以给出作品的作者、所有者、发行者以及授权使用者等版权信息。</a:t>
            </a:r>
          </a:p>
        </p:txBody>
      </p:sp>
      <p:grpSp>
        <p:nvGrpSpPr>
          <p:cNvPr id="184" name="组合 183"/>
          <p:cNvGrpSpPr/>
          <p:nvPr/>
        </p:nvGrpSpPr>
        <p:grpSpPr>
          <a:xfrm>
            <a:off x="6356620" y="3330675"/>
            <a:ext cx="4154183" cy="2497231"/>
            <a:chOff x="1076853" y="5080315"/>
            <a:chExt cx="5054600" cy="3038506"/>
          </a:xfrm>
        </p:grpSpPr>
        <p:cxnSp>
          <p:nvCxnSpPr>
            <p:cNvPr id="185" name="直接连接符 184"/>
            <p:cNvCxnSpPr/>
            <p:nvPr/>
          </p:nvCxnSpPr>
          <p:spPr>
            <a:xfrm>
              <a:off x="1076853" y="5080315"/>
              <a:ext cx="5054600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矩形: 圆角 185"/>
            <p:cNvSpPr/>
            <p:nvPr/>
          </p:nvSpPr>
          <p:spPr>
            <a:xfrm>
              <a:off x="1076853" y="5228959"/>
              <a:ext cx="5054600" cy="2889862"/>
            </a:xfrm>
            <a:prstGeom prst="roundRect">
              <a:avLst>
                <a:gd name="adj" fmla="val 6312"/>
              </a:avLst>
            </a:prstGeom>
            <a:solidFill>
              <a:srgbClr val="E3C9F7">
                <a:alpha val="34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87" name="矩形 186"/>
          <p:cNvSpPr/>
          <p:nvPr/>
        </p:nvSpPr>
        <p:spPr>
          <a:xfrm>
            <a:off x="6438124" y="3769851"/>
            <a:ext cx="3991173" cy="13922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Aft>
                <a:spcPct val="0"/>
              </a:spcAft>
            </a:pPr>
            <a:r>
              <a:rPr lang="zh-CN" altLang="en-US" sz="2400" dirty="0">
                <a:latin typeface="+mn-ea"/>
              </a:rPr>
              <a:t>         数字指纹可以作为数字作品的序列码，用于跟踪盗版者。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65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65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/>
      <p:bldP spid="183" grpId="0"/>
      <p:bldP spid="18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3298007" y="664139"/>
            <a:ext cx="5511472" cy="1109044"/>
            <a:chOff x="3279913" y="488294"/>
            <a:chExt cx="5511472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5511472" cy="687881"/>
              <a:chOff x="3279913" y="909457"/>
              <a:chExt cx="5511472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5511472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648956" y="1032190"/>
                <a:ext cx="3877985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ea typeface="思源黑体 CN Heavy" panose="020B0A00000000000000" pitchFamily="34" charset="-122"/>
                    <a:sym typeface="+mn-ea"/>
                  </a:rPr>
                  <a:t>数字水印和数字指纹</a:t>
                </a: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68" name="组合 167"/>
          <p:cNvGrpSpPr/>
          <p:nvPr/>
        </p:nvGrpSpPr>
        <p:grpSpPr>
          <a:xfrm>
            <a:off x="1719781" y="2173375"/>
            <a:ext cx="8752437" cy="3323550"/>
            <a:chOff x="1962782" y="3317604"/>
            <a:chExt cx="8752437" cy="3323550"/>
          </a:xfrm>
        </p:grpSpPr>
        <p:sp>
          <p:nvSpPr>
            <p:cNvPr id="171" name="矩形: 圆角 170"/>
            <p:cNvSpPr/>
            <p:nvPr/>
          </p:nvSpPr>
          <p:spPr>
            <a:xfrm>
              <a:off x="1962782" y="3317604"/>
              <a:ext cx="8752437" cy="3323550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矩形 171"/>
            <p:cNvSpPr/>
            <p:nvPr/>
          </p:nvSpPr>
          <p:spPr>
            <a:xfrm>
              <a:off x="2529033" y="3554679"/>
              <a:ext cx="7517972" cy="28049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         数字水印和数字指纹就是利用数字产品存在的冗余度，将信息隐藏在数字多媒体产品中，以达到保护版权、跟踪盗版者的目的。数字指纹可以认为是一类特殊的数字水印，因此，一般涉及数字产品版权保护方面的信息隐藏技术统称为数字水印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8b0fd0e-7ece-4f48-881a-83c93b08799b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862</Words>
  <Application>Microsoft Office PowerPoint</Application>
  <PresentationFormat>宽屏</PresentationFormat>
  <Paragraphs>92</Paragraphs>
  <Slides>16</Slides>
  <Notes>11</Notes>
  <HiddenSlides>2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Microsoft Yahei</vt:lpstr>
      <vt:lpstr>等线</vt:lpstr>
      <vt:lpstr>黑体</vt:lpstr>
      <vt:lpstr>思源黑体 CN Heavy</vt:lpstr>
      <vt:lpstr>思源黑体 CN Normal</vt:lpstr>
      <vt:lpstr>微软雅黑 Light</vt:lpstr>
      <vt:lpstr>Arial</vt:lpstr>
      <vt:lpstr>Times New Roman</vt:lpstr>
      <vt:lpstr>Wingdings</vt:lpstr>
      <vt:lpstr>Office 主题​​</vt:lpstr>
      <vt:lpstr>包装程序外壳对象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lzh</cp:lastModifiedBy>
  <cp:revision>160</cp:revision>
  <dcterms:created xsi:type="dcterms:W3CDTF">2019-09-27T01:23:00Z</dcterms:created>
  <dcterms:modified xsi:type="dcterms:W3CDTF">2020-02-27T02:56:49Z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